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114" y="-4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19913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az"/>
              <a:t>‹#›</a:t>
            </a:fld>
            <a:endParaRPr lang="a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az" sz="1000">
                <a:solidFill>
                  <a:schemeClr val="dk2"/>
                </a:solidFill>
              </a:rPr>
              <a:t>‹#›</a:t>
            </a:fld>
            <a:endParaRPr lang="az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Pbw-I0Tiv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az" sz="300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Primary Japanese Resourse Sharing workshop</a:t>
            </a:r>
          </a:p>
          <a:p>
            <a:pPr lvl="0">
              <a:spcBef>
                <a:spcPts val="0"/>
              </a:spcBef>
              <a:buNone/>
            </a:pPr>
            <a:r>
              <a:rPr lang="az" sz="240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5th December 2016</a:t>
            </a:r>
          </a:p>
          <a:p>
            <a:pPr lvl="0">
              <a:spcBef>
                <a:spcPts val="0"/>
              </a:spcBef>
              <a:buNone/>
            </a:pPr>
            <a:endParaRPr sz="2400">
              <a:solidFill>
                <a:srgbClr val="66666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spcBef>
                <a:spcPts val="0"/>
              </a:spcBef>
              <a:buNone/>
            </a:pPr>
            <a:endParaRPr sz="3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221850"/>
            <a:ext cx="8520600" cy="1405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Teaching about the weather and </a:t>
            </a:r>
          </a:p>
          <a:p>
            <a:pPr lvl="0"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making Teru teru bo-zu doll</a:t>
            </a:r>
          </a:p>
          <a:p>
            <a:pPr lvl="0">
              <a:spcBef>
                <a:spcPts val="0"/>
              </a:spcBef>
              <a:buNone/>
            </a:pPr>
            <a:endParaRPr>
              <a:solidFill>
                <a:srgbClr val="434343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434343"/>
                </a:solidFill>
              </a:rPr>
              <a:t>Aya Kamura Mirto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76330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Tsuyu </a:t>
            </a:r>
            <a:r>
              <a:rPr lang="az" sz="3000">
                <a:solidFill>
                  <a:srgbClr val="000000"/>
                </a:solidFill>
              </a:rPr>
              <a:t>(rainy season)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from early June to mid July.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The sky is gloomy and hot.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It’s very humid too.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Most Japanese people dislike Tsuyu...</a:t>
            </a:r>
          </a:p>
          <a:p>
            <a:pPr lvl="0" rtl="0">
              <a:spcBef>
                <a:spcPts val="0"/>
              </a:spcBef>
              <a:buNone/>
            </a:pPr>
            <a:endParaRPr sz="2400">
              <a:solidFill>
                <a:srgbClr val="000000"/>
              </a:solidFill>
            </a:endParaRP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000000"/>
              </a:solidFill>
            </a:endParaRPr>
          </a:p>
        </p:txBody>
      </p:sp>
      <p:pic>
        <p:nvPicPr>
          <p:cNvPr id="62" name="Shape 62" descr="150909425519_TP_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1475" y="2574449"/>
            <a:ext cx="4109648" cy="2504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Shape 63" descr="PP_ameninuretaajisainohana-thumb-autox1600-12785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6499" y="-1751175"/>
            <a:ext cx="2884634" cy="432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523350"/>
            <a:ext cx="8520600" cy="372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Teru teru bo-zu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are used as a way to stop the rain falling.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They are meant to look like Japanese Buddhist 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monks. If you hang the smiling Teru teru bo-zu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from your window, it will stop the rain and bring </a:t>
            </a:r>
          </a:p>
          <a:p>
            <a:pPr lvl="0">
              <a:spcBef>
                <a:spcPts val="0"/>
              </a:spcBef>
              <a:buNone/>
            </a:pPr>
            <a:r>
              <a:rPr lang="az">
                <a:solidFill>
                  <a:srgbClr val="000000"/>
                </a:solidFill>
              </a:rPr>
              <a:t>sunshine instead!</a:t>
            </a:r>
          </a:p>
          <a:p>
            <a:pPr lvl="0">
              <a:spcBef>
                <a:spcPts val="0"/>
              </a:spcBef>
              <a:buNone/>
            </a:pPr>
            <a:endParaRPr sz="1400">
              <a:solidFill>
                <a:srgbClr val="000000"/>
              </a:solidFill>
            </a:endParaRPr>
          </a:p>
        </p:txBody>
      </p:sp>
      <p:pic>
        <p:nvPicPr>
          <p:cNvPr id="70" name="Shape 70" descr="0047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7149" y="523350"/>
            <a:ext cx="4561824" cy="3551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2029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600" dirty="0">
                <a:solidFill>
                  <a:srgbClr val="000000"/>
                </a:solidFill>
              </a:rPr>
              <a:t>New words and phrases: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 dirty="0">
                <a:solidFill>
                  <a:srgbClr val="000000"/>
                </a:solidFill>
              </a:rPr>
              <a:t>天気,  </a:t>
            </a:r>
            <a:r>
              <a:rPr lang="az" sz="2400" i="1" dirty="0">
                <a:solidFill>
                  <a:srgbClr val="000000"/>
                </a:solidFill>
              </a:rPr>
              <a:t>晴れ,  雨,  曇り,  いい天気,</a:t>
            </a:r>
            <a:r>
              <a:rPr lang="az" sz="2400" dirty="0">
                <a:solidFill>
                  <a:srgbClr val="000000"/>
                </a:solidFill>
              </a:rPr>
              <a:t>  </a:t>
            </a:r>
            <a:r>
              <a:rPr lang="az" sz="2400" i="1" dirty="0">
                <a:solidFill>
                  <a:srgbClr val="000000"/>
                </a:solidFill>
              </a:rPr>
              <a:t>そう</a:t>
            </a:r>
            <a:r>
              <a:rPr lang="az" sz="2400" dirty="0">
                <a:solidFill>
                  <a:srgbClr val="000000"/>
                </a:solidFill>
              </a:rPr>
              <a:t>,  〜ですね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000" i="1" u="sng" dirty="0">
                <a:solidFill>
                  <a:srgbClr val="000000"/>
                </a:solidFill>
              </a:rPr>
              <a:t>hare</a:t>
            </a:r>
            <a:r>
              <a:rPr lang="az" sz="3000" dirty="0">
                <a:solidFill>
                  <a:srgbClr val="000000"/>
                </a:solidFill>
              </a:rPr>
              <a:t>    desu ne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000" i="1" u="sng" dirty="0">
                <a:solidFill>
                  <a:srgbClr val="000000"/>
                </a:solidFill>
              </a:rPr>
              <a:t>ame</a:t>
            </a:r>
            <a:r>
              <a:rPr lang="az" sz="3000" dirty="0">
                <a:solidFill>
                  <a:srgbClr val="000000"/>
                </a:solidFill>
              </a:rPr>
              <a:t>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000" i="1" u="sng" dirty="0">
                <a:solidFill>
                  <a:srgbClr val="000000"/>
                </a:solidFill>
              </a:rPr>
              <a:t>kumori</a:t>
            </a:r>
            <a:r>
              <a:rPr lang="az" sz="3000" i="1" dirty="0">
                <a:solidFill>
                  <a:srgbClr val="000000"/>
                </a:solidFill>
              </a:rPr>
              <a:t>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000" i="1" u="sng" dirty="0">
                <a:solidFill>
                  <a:srgbClr val="000000"/>
                </a:solidFill>
              </a:rPr>
              <a:t>ii tenki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000" i="1" u="sng" dirty="0">
                <a:solidFill>
                  <a:srgbClr val="000000"/>
                </a:solidFill>
              </a:rPr>
              <a:t>so</a:t>
            </a:r>
          </a:p>
        </p:txBody>
      </p:sp>
      <p:pic>
        <p:nvPicPr>
          <p:cNvPr id="77" name="Shape 77" descr="PPW_aozoratoamagumo_TP_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3449" y="1720849"/>
            <a:ext cx="3208348" cy="2137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 descr="PAK24_dencyutokumo1225_TP_V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8449" y="2753423"/>
            <a:ext cx="3085008" cy="203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311700" y="38242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＜応用編１＞</a:t>
            </a:r>
          </a:p>
          <a:p>
            <a:pPr lvl="0">
              <a:spcBef>
                <a:spcPts val="0"/>
              </a:spcBef>
              <a:buNone/>
            </a:pPr>
            <a:r>
              <a:rPr lang="az" sz="2400" u="sng">
                <a:solidFill>
                  <a:srgbClr val="000000"/>
                </a:solidFill>
              </a:rPr>
              <a:t>雪、嵐、台風、雷、風、すごい</a:t>
            </a:r>
            <a:r>
              <a:rPr lang="az" sz="2400">
                <a:solidFill>
                  <a:srgbClr val="000000"/>
                </a:solidFill>
              </a:rPr>
              <a:t>    を導入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「すごい〜ですね」が言えるようになる。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＜応用編２＞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None/>
            </a:pPr>
            <a:r>
              <a:rPr lang="az" sz="2400" u="sng">
                <a:solidFill>
                  <a:srgbClr val="000000"/>
                </a:solidFill>
              </a:rPr>
              <a:t>暑い、寒い、暖かい、涼しい</a:t>
            </a:r>
            <a:r>
              <a:rPr lang="az" sz="2400">
                <a:solidFill>
                  <a:srgbClr val="000000"/>
                </a:solidFill>
              </a:rPr>
              <a:t>   を導入</a:t>
            </a:r>
          </a:p>
          <a:p>
            <a:pPr lvl="0"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「〜ですね」 という気温に関する言葉が言えるようになる。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3000">
                <a:solidFill>
                  <a:srgbClr val="000000"/>
                </a:solidFill>
              </a:rPr>
              <a:t>   </a:t>
            </a:r>
            <a:r>
              <a:rPr lang="az" sz="3600">
                <a:solidFill>
                  <a:srgbClr val="000000"/>
                </a:solidFill>
              </a:rPr>
              <a:t>Let’s make</a:t>
            </a:r>
          </a:p>
          <a:p>
            <a:pPr lvl="0"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  Teru teru bo-zu!</a:t>
            </a:r>
          </a:p>
        </p:txBody>
      </p:sp>
      <p:pic>
        <p:nvPicPr>
          <p:cNvPr id="91" name="Shape 91" descr="image1 (1)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4662" y="63125"/>
            <a:ext cx="38576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311700" y="39720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Kanji quiz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日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青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晴（日＋青）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雨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雲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曇（日＋雲）</a:t>
            </a:r>
          </a:p>
          <a:p>
            <a:pPr lvl="0">
              <a:spcBef>
                <a:spcPts val="0"/>
              </a:spcBef>
              <a:buNone/>
            </a:pPr>
            <a:endParaRPr sz="4800">
              <a:solidFill>
                <a:srgbClr val="000000"/>
              </a:solidFill>
            </a:endParaRPr>
          </a:p>
        </p:txBody>
      </p:sp>
      <p:pic>
        <p:nvPicPr>
          <p:cNvPr id="98" name="Shape 98" descr="PTDC0106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5224" y="445025"/>
            <a:ext cx="5342245" cy="4028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11700" y="44502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3600">
                <a:solidFill>
                  <a:srgbClr val="000000"/>
                </a:solidFill>
              </a:rPr>
              <a:t>‘Kaeru no uta’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Ka-e-ru- no- u-ta- ga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Ki-ko-e-te- ku-ru- yo</a:t>
            </a:r>
          </a:p>
          <a:p>
            <a:pPr lvl="0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Gwa gwa gwa gwa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None/>
            </a:pPr>
            <a:r>
              <a:rPr lang="az" sz="2400">
                <a:solidFill>
                  <a:srgbClr val="000000"/>
                </a:solidFill>
              </a:rPr>
              <a:t>Gero gero gero gero gwa gwa gwa</a:t>
            </a:r>
          </a:p>
          <a:p>
            <a:pPr lvl="0">
              <a:spcBef>
                <a:spcPts val="0"/>
              </a:spcBef>
              <a:buNone/>
            </a:pPr>
            <a:endParaRPr sz="3600">
              <a:solidFill>
                <a:srgbClr val="000000"/>
              </a:solidFill>
            </a:endParaRPr>
          </a:p>
        </p:txBody>
      </p:sp>
      <p:pic>
        <p:nvPicPr>
          <p:cNvPr id="105" name="Shape 105" descr="NS525_asuwomiruamagaeru_TP_V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4750" y="219475"/>
            <a:ext cx="6275748" cy="4181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177850" y="101772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z" sz="3000">
                <a:solidFill>
                  <a:srgbClr val="000000"/>
                </a:solidFill>
              </a:rPr>
              <a:t>おまけ：</a:t>
            </a:r>
          </a:p>
          <a:p>
            <a:pPr lvl="0">
              <a:spcBef>
                <a:spcPts val="0"/>
              </a:spcBef>
              <a:buNone/>
            </a:pPr>
            <a:r>
              <a:rPr lang="az" sz="3000">
                <a:solidFill>
                  <a:srgbClr val="000000"/>
                </a:solidFill>
              </a:rPr>
              <a:t>Hiragana rap video</a:t>
            </a:r>
          </a:p>
          <a:p>
            <a:pPr lvl="0">
              <a:spcBef>
                <a:spcPts val="0"/>
              </a:spcBef>
              <a:buNone/>
            </a:pPr>
            <a:r>
              <a:rPr lang="az" u="sng">
                <a:solidFill>
                  <a:schemeClr val="hlink"/>
                </a:solidFill>
                <a:hlinkClick r:id="rId3"/>
              </a:rPr>
              <a:t>https://www.youtube.com/watch?v=LPbw-I0Tivo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1816477" y="2240959"/>
            <a:ext cx="5506800" cy="64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13" name="Shape 113" descr="PTDC0879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1988" y="1017724"/>
            <a:ext cx="3660122" cy="2760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On-screen Show (16:9)</PresentationFormat>
  <Paragraphs>47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simple-light-2</vt:lpstr>
      <vt:lpstr>Primary Japanese Resourse Sharing workshop 5th December 2016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Japanese Resourse Sharing workshop 5th December 2016  </dc:title>
  <dc:creator>Josephine Austin</dc:creator>
  <cp:lastModifiedBy>Josephine Austin</cp:lastModifiedBy>
  <cp:revision>1</cp:revision>
  <dcterms:modified xsi:type="dcterms:W3CDTF">2016-12-01T09:56:50Z</dcterms:modified>
</cp:coreProperties>
</file>